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4F9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169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060CD-BC96-43F5-BB90-320E0B1B3248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BED05-7A8C-4428-9005-8549B136F2A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ED05-7A8C-4428-9005-8549B136F2A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ED05-7A8C-4428-9005-8549B136F2A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BED05-7A8C-4428-9005-8549B136F2A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38019-D7D6-4FA5-815D-8C9CE3F10243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A333C-C6F6-4C98-9D4C-D49CEDF187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852598" y="833612"/>
            <a:ext cx="1119209" cy="1476000"/>
            <a:chOff x="871811" y="642916"/>
            <a:chExt cx="1119209" cy="1476000"/>
          </a:xfrm>
        </p:grpSpPr>
        <p:pic>
          <p:nvPicPr>
            <p:cNvPr id="4" name="图片 3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6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ISO9001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2116517" y="833612"/>
            <a:ext cx="1119209" cy="1476000"/>
            <a:chOff x="871811" y="642916"/>
            <a:chExt cx="1119209" cy="1476000"/>
          </a:xfrm>
        </p:grpSpPr>
        <p:pic>
          <p:nvPicPr>
            <p:cNvPr id="31" name="图片 30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ISO14001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3380436" y="833612"/>
            <a:ext cx="1119209" cy="1476000"/>
            <a:chOff x="871811" y="642916"/>
            <a:chExt cx="1119209" cy="1476000"/>
          </a:xfrm>
        </p:grpSpPr>
        <p:pic>
          <p:nvPicPr>
            <p:cNvPr id="34" name="图片 33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ISO45001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4644355" y="833612"/>
            <a:ext cx="1119209" cy="1476000"/>
            <a:chOff x="871811" y="642916"/>
            <a:chExt cx="1119209" cy="1476000"/>
          </a:xfrm>
        </p:grpSpPr>
        <p:pic>
          <p:nvPicPr>
            <p:cNvPr id="37" name="图片 36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ISO22000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908274" y="833612"/>
            <a:ext cx="1119209" cy="1476000"/>
            <a:chOff x="871811" y="642916"/>
            <a:chExt cx="1119209" cy="1476000"/>
          </a:xfrm>
        </p:grpSpPr>
        <p:pic>
          <p:nvPicPr>
            <p:cNvPr id="40" name="图片 39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HACCP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7172194" y="833612"/>
            <a:ext cx="1119209" cy="1476000"/>
            <a:chOff x="871811" y="642916"/>
            <a:chExt cx="1119209" cy="1476000"/>
          </a:xfrm>
        </p:grpSpPr>
        <p:pic>
          <p:nvPicPr>
            <p:cNvPr id="43" name="图片 42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ISO27001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852598" y="2691000"/>
            <a:ext cx="1117777" cy="1476000"/>
            <a:chOff x="857940" y="2691000"/>
            <a:chExt cx="1117777" cy="1476000"/>
          </a:xfrm>
        </p:grpSpPr>
        <p:pic>
          <p:nvPicPr>
            <p:cNvPr id="63" name="图片 3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57940" y="2691000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Text Box 2"/>
            <p:cNvSpPr txBox="1">
              <a:spLocks noChangeArrowheads="1"/>
            </p:cNvSpPr>
            <p:nvPr/>
          </p:nvSpPr>
          <p:spPr bwMode="auto">
            <a:xfrm>
              <a:off x="875276" y="3816763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ISO20000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48" name="组合 29"/>
          <p:cNvGrpSpPr/>
          <p:nvPr/>
        </p:nvGrpSpPr>
        <p:grpSpPr>
          <a:xfrm>
            <a:off x="2115658" y="2691000"/>
            <a:ext cx="1119209" cy="1476000"/>
            <a:chOff x="871811" y="642916"/>
            <a:chExt cx="1119209" cy="1476000"/>
          </a:xfrm>
        </p:grpSpPr>
        <p:pic>
          <p:nvPicPr>
            <p:cNvPr id="61" name="图片 60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ISO50001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49" name="组合 32"/>
          <p:cNvGrpSpPr/>
          <p:nvPr/>
        </p:nvGrpSpPr>
        <p:grpSpPr>
          <a:xfrm>
            <a:off x="3380150" y="2691000"/>
            <a:ext cx="1119209" cy="1476000"/>
            <a:chOff x="871811" y="642916"/>
            <a:chExt cx="1119209" cy="1476000"/>
          </a:xfrm>
        </p:grpSpPr>
        <p:pic>
          <p:nvPicPr>
            <p:cNvPr id="59" name="图片 58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ISO50430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4644642" y="2691000"/>
            <a:ext cx="1117777" cy="1476000"/>
            <a:chOff x="4649697" y="2691000"/>
            <a:chExt cx="1117777" cy="1476000"/>
          </a:xfrm>
        </p:grpSpPr>
        <p:pic>
          <p:nvPicPr>
            <p:cNvPr id="57" name="图片 56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9697" y="2691000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" name="Text Box 2"/>
            <p:cNvSpPr txBox="1">
              <a:spLocks noChangeArrowheads="1"/>
            </p:cNvSpPr>
            <p:nvPr/>
          </p:nvSpPr>
          <p:spPr bwMode="auto">
            <a:xfrm>
              <a:off x="4667033" y="3816763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ISO13458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51" name="组合 38"/>
          <p:cNvGrpSpPr/>
          <p:nvPr/>
        </p:nvGrpSpPr>
        <p:grpSpPr>
          <a:xfrm>
            <a:off x="5907702" y="2691000"/>
            <a:ext cx="1119209" cy="1476000"/>
            <a:chOff x="871811" y="642916"/>
            <a:chExt cx="1119209" cy="1476000"/>
          </a:xfrm>
        </p:grpSpPr>
        <p:pic>
          <p:nvPicPr>
            <p:cNvPr id="55" name="图片 54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ISO27701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52" name="组合 41"/>
          <p:cNvGrpSpPr/>
          <p:nvPr/>
        </p:nvGrpSpPr>
        <p:grpSpPr>
          <a:xfrm>
            <a:off x="7172194" y="2691000"/>
            <a:ext cx="1119209" cy="1476000"/>
            <a:chOff x="871811" y="642916"/>
            <a:chExt cx="1119209" cy="1476000"/>
          </a:xfrm>
        </p:grpSpPr>
        <p:pic>
          <p:nvPicPr>
            <p:cNvPr id="53" name="图片 52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ISO42001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852598" y="4548388"/>
            <a:ext cx="1117777" cy="1476000"/>
            <a:chOff x="857940" y="4548388"/>
            <a:chExt cx="1117777" cy="1476000"/>
          </a:xfrm>
        </p:grpSpPr>
        <p:pic>
          <p:nvPicPr>
            <p:cNvPr id="82" name="图片 3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57940" y="454838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" name="Text Box 2"/>
            <p:cNvSpPr txBox="1">
              <a:spLocks noChangeArrowheads="1"/>
            </p:cNvSpPr>
            <p:nvPr/>
          </p:nvSpPr>
          <p:spPr bwMode="auto">
            <a:xfrm>
              <a:off x="875276" y="5674151"/>
              <a:ext cx="1083104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5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GB/T31950</a:t>
              </a:r>
              <a:endParaRPr kumimoji="0" lang="zh-CN" altLang="zh-CN" sz="15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2115658" y="4548388"/>
            <a:ext cx="1117777" cy="1476000"/>
            <a:chOff x="2121143" y="4548388"/>
            <a:chExt cx="1117777" cy="1476000"/>
          </a:xfrm>
        </p:grpSpPr>
        <p:pic>
          <p:nvPicPr>
            <p:cNvPr id="80" name="图片 79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21143" y="454838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" name="Text Box 2"/>
            <p:cNvSpPr txBox="1">
              <a:spLocks noChangeArrowheads="1"/>
            </p:cNvSpPr>
            <p:nvPr/>
          </p:nvSpPr>
          <p:spPr bwMode="auto">
            <a:xfrm>
              <a:off x="2138479" y="5674151"/>
              <a:ext cx="1083104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5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GB/T39604</a:t>
              </a:r>
              <a:endParaRPr kumimoji="0" lang="zh-CN" altLang="zh-CN" sz="15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68" name="组合 32"/>
          <p:cNvGrpSpPr/>
          <p:nvPr/>
        </p:nvGrpSpPr>
        <p:grpSpPr>
          <a:xfrm>
            <a:off x="3378718" y="4548388"/>
            <a:ext cx="1119209" cy="1476000"/>
            <a:chOff x="871811" y="642916"/>
            <a:chExt cx="1119209" cy="1476000"/>
          </a:xfrm>
        </p:grpSpPr>
        <p:pic>
          <p:nvPicPr>
            <p:cNvPr id="78" name="图片 77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HSE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69" name="组合 35"/>
          <p:cNvGrpSpPr/>
          <p:nvPr/>
        </p:nvGrpSpPr>
        <p:grpSpPr>
          <a:xfrm>
            <a:off x="4643210" y="4548388"/>
            <a:ext cx="1119209" cy="1476000"/>
            <a:chOff x="871811" y="642916"/>
            <a:chExt cx="1119209" cy="1476000"/>
          </a:xfrm>
        </p:grpSpPr>
        <p:pic>
          <p:nvPicPr>
            <p:cNvPr id="76" name="图片 75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ISO22301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70" name="组合 38"/>
          <p:cNvGrpSpPr/>
          <p:nvPr/>
        </p:nvGrpSpPr>
        <p:grpSpPr>
          <a:xfrm>
            <a:off x="5907702" y="4548388"/>
            <a:ext cx="1119209" cy="1476000"/>
            <a:chOff x="871811" y="642916"/>
            <a:chExt cx="1119209" cy="1476000"/>
          </a:xfrm>
        </p:grpSpPr>
        <p:pic>
          <p:nvPicPr>
            <p:cNvPr id="74" name="图片 73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5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ISO39001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7172194" y="4548388"/>
            <a:ext cx="1117777" cy="1476000"/>
            <a:chOff x="7177536" y="4548388"/>
            <a:chExt cx="1117777" cy="1476000"/>
          </a:xfrm>
        </p:grpSpPr>
        <p:pic>
          <p:nvPicPr>
            <p:cNvPr id="72" name="图片 71" descr="CIC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77536" y="454838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" name="Text Box 2"/>
            <p:cNvSpPr txBox="1">
              <a:spLocks noChangeArrowheads="1"/>
            </p:cNvSpPr>
            <p:nvPr/>
          </p:nvSpPr>
          <p:spPr bwMode="auto">
            <a:xfrm>
              <a:off x="7194872" y="5674151"/>
              <a:ext cx="1083104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5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GB/T42765</a:t>
              </a:r>
              <a:endParaRPr kumimoji="0" lang="zh-CN" altLang="zh-CN" sz="15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7"/>
          <p:cNvGrpSpPr/>
          <p:nvPr/>
        </p:nvGrpSpPr>
        <p:grpSpPr>
          <a:xfrm>
            <a:off x="852598" y="833612"/>
            <a:ext cx="1119209" cy="1476000"/>
            <a:chOff x="871811" y="642916"/>
            <a:chExt cx="1119209" cy="1476000"/>
          </a:xfrm>
        </p:grpSpPr>
        <p:pic>
          <p:nvPicPr>
            <p:cNvPr id="4" name="图片 3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6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ISO28000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3" name="组合 29"/>
          <p:cNvGrpSpPr/>
          <p:nvPr/>
        </p:nvGrpSpPr>
        <p:grpSpPr>
          <a:xfrm>
            <a:off x="2116517" y="833612"/>
            <a:ext cx="1119209" cy="1476000"/>
            <a:chOff x="871811" y="642916"/>
            <a:chExt cx="1119209" cy="1476000"/>
          </a:xfrm>
        </p:grpSpPr>
        <p:pic>
          <p:nvPicPr>
            <p:cNvPr id="31" name="图片 30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 37001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5" name="组合 32"/>
          <p:cNvGrpSpPr/>
          <p:nvPr/>
        </p:nvGrpSpPr>
        <p:grpSpPr>
          <a:xfrm>
            <a:off x="3380436" y="833612"/>
            <a:ext cx="1119209" cy="1476000"/>
            <a:chOff x="871811" y="642916"/>
            <a:chExt cx="1119209" cy="1476000"/>
          </a:xfrm>
        </p:grpSpPr>
        <p:pic>
          <p:nvPicPr>
            <p:cNvPr id="34" name="图片 33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ISO20121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6" name="组合 35"/>
          <p:cNvGrpSpPr/>
          <p:nvPr/>
        </p:nvGrpSpPr>
        <p:grpSpPr>
          <a:xfrm>
            <a:off x="4644355" y="833612"/>
            <a:ext cx="1119209" cy="1476000"/>
            <a:chOff x="871811" y="642916"/>
            <a:chExt cx="1119209" cy="1476000"/>
          </a:xfrm>
        </p:grpSpPr>
        <p:pic>
          <p:nvPicPr>
            <p:cNvPr id="37" name="图片 36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ISO56001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7" name="组合 38"/>
          <p:cNvGrpSpPr/>
          <p:nvPr/>
        </p:nvGrpSpPr>
        <p:grpSpPr>
          <a:xfrm>
            <a:off x="5908274" y="833612"/>
            <a:ext cx="1119209" cy="1476000"/>
            <a:chOff x="871811" y="642916"/>
            <a:chExt cx="1119209" cy="1476000"/>
          </a:xfrm>
        </p:grpSpPr>
        <p:pic>
          <p:nvPicPr>
            <p:cNvPr id="40" name="图片 39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RB/T089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8" name="组合 41"/>
          <p:cNvGrpSpPr/>
          <p:nvPr/>
        </p:nvGrpSpPr>
        <p:grpSpPr>
          <a:xfrm>
            <a:off x="7172194" y="833612"/>
            <a:ext cx="1119209" cy="1476000"/>
            <a:chOff x="871811" y="642916"/>
            <a:chExt cx="1119209" cy="1476000"/>
          </a:xfrm>
        </p:grpSpPr>
        <p:pic>
          <p:nvPicPr>
            <p:cNvPr id="43" name="图片 42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ISO55001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9" name="组合 84"/>
          <p:cNvGrpSpPr/>
          <p:nvPr/>
        </p:nvGrpSpPr>
        <p:grpSpPr>
          <a:xfrm>
            <a:off x="852598" y="2691000"/>
            <a:ext cx="1117777" cy="1476000"/>
            <a:chOff x="857940" y="2691000"/>
            <a:chExt cx="1117777" cy="1476000"/>
          </a:xfrm>
        </p:grpSpPr>
        <p:pic>
          <p:nvPicPr>
            <p:cNvPr id="63" name="图片 3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7940" y="2691000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Text Box 2"/>
            <p:cNvSpPr txBox="1">
              <a:spLocks noChangeArrowheads="1"/>
            </p:cNvSpPr>
            <p:nvPr/>
          </p:nvSpPr>
          <p:spPr bwMode="auto">
            <a:xfrm>
              <a:off x="875276" y="3816763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ISO37301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10" name="组合 29"/>
          <p:cNvGrpSpPr/>
          <p:nvPr/>
        </p:nvGrpSpPr>
        <p:grpSpPr>
          <a:xfrm>
            <a:off x="2115658" y="2691000"/>
            <a:ext cx="1119209" cy="1476000"/>
            <a:chOff x="871811" y="642916"/>
            <a:chExt cx="1119209" cy="1476000"/>
          </a:xfrm>
        </p:grpSpPr>
        <p:pic>
          <p:nvPicPr>
            <p:cNvPr id="61" name="图片 60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ISO41001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11" name="组合 32"/>
          <p:cNvGrpSpPr/>
          <p:nvPr/>
        </p:nvGrpSpPr>
        <p:grpSpPr>
          <a:xfrm>
            <a:off x="3380150" y="2691000"/>
            <a:ext cx="1119209" cy="1476000"/>
            <a:chOff x="871811" y="642916"/>
            <a:chExt cx="1119209" cy="1476000"/>
          </a:xfrm>
        </p:grpSpPr>
        <p:pic>
          <p:nvPicPr>
            <p:cNvPr id="59" name="图片 58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CICC-S77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12" name="组合 85"/>
          <p:cNvGrpSpPr/>
          <p:nvPr/>
        </p:nvGrpSpPr>
        <p:grpSpPr>
          <a:xfrm>
            <a:off x="4644642" y="2691000"/>
            <a:ext cx="1117777" cy="1476000"/>
            <a:chOff x="4649697" y="2691000"/>
            <a:chExt cx="1117777" cy="1476000"/>
          </a:xfrm>
        </p:grpSpPr>
        <p:pic>
          <p:nvPicPr>
            <p:cNvPr id="57" name="图片 56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9697" y="2691000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" name="Text Box 2"/>
            <p:cNvSpPr txBox="1">
              <a:spLocks noChangeArrowheads="1"/>
            </p:cNvSpPr>
            <p:nvPr/>
          </p:nvSpPr>
          <p:spPr bwMode="auto">
            <a:xfrm>
              <a:off x="4667033" y="3816763"/>
              <a:ext cx="1083104" cy="246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6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CICC-S57</a:t>
              </a:r>
              <a:endPara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  <p:grpSp>
        <p:nvGrpSpPr>
          <p:cNvPr id="13" name="组合 38"/>
          <p:cNvGrpSpPr/>
          <p:nvPr/>
        </p:nvGrpSpPr>
        <p:grpSpPr>
          <a:xfrm>
            <a:off x="5907702" y="2691000"/>
            <a:ext cx="1119209" cy="1476000"/>
            <a:chOff x="871811" y="642916"/>
            <a:chExt cx="1119209" cy="1476000"/>
          </a:xfrm>
        </p:grpSpPr>
        <p:pic>
          <p:nvPicPr>
            <p:cNvPr id="55" name="图片 54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1811" y="64291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" name="Text Box 2"/>
            <p:cNvSpPr txBox="1">
              <a:spLocks noChangeArrowheads="1"/>
            </p:cNvSpPr>
            <p:nvPr/>
          </p:nvSpPr>
          <p:spPr bwMode="auto">
            <a:xfrm>
              <a:off x="907916" y="1768679"/>
              <a:ext cx="1083104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zh-CN" sz="15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Arial" pitchFamily="34" charset="0"/>
                  <a:ea typeface="微软雅黑" pitchFamily="34" charset="-122"/>
                  <a:cs typeface="宋体" pitchFamily="2" charset="-122"/>
                </a:rPr>
                <a:t>GB/T46566</a:t>
              </a:r>
              <a:endParaRPr kumimoji="0" lang="zh-CN" altLang="zh-CN" sz="1500" b="0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组合 131"/>
          <p:cNvGrpSpPr/>
          <p:nvPr/>
        </p:nvGrpSpPr>
        <p:grpSpPr>
          <a:xfrm>
            <a:off x="853314" y="833612"/>
            <a:ext cx="1117777" cy="1476000"/>
            <a:chOff x="853314" y="833612"/>
            <a:chExt cx="1117777" cy="1476000"/>
          </a:xfrm>
        </p:grpSpPr>
        <p:pic>
          <p:nvPicPr>
            <p:cNvPr id="53" name="图片 52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3314" y="833612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Text Box 2"/>
            <p:cNvSpPr txBox="1">
              <a:spLocks noChangeArrowheads="1"/>
            </p:cNvSpPr>
            <p:nvPr/>
          </p:nvSpPr>
          <p:spPr bwMode="auto">
            <a:xfrm>
              <a:off x="870650" y="1990506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商品售后服务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pic>
        <p:nvPicPr>
          <p:cNvPr id="65" name="图片 64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7090" y="833612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Text Box 2"/>
          <p:cNvSpPr txBox="1">
            <a:spLocks noChangeArrowheads="1"/>
          </p:cNvSpPr>
          <p:nvPr/>
        </p:nvSpPr>
        <p:spPr bwMode="auto">
          <a:xfrm>
            <a:off x="2134426" y="1882156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商业企业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品牌服务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pSp>
        <p:nvGrpSpPr>
          <p:cNvPr id="89" name="组合 88"/>
          <p:cNvGrpSpPr/>
          <p:nvPr/>
        </p:nvGrpSpPr>
        <p:grpSpPr>
          <a:xfrm>
            <a:off x="3380866" y="833612"/>
            <a:ext cx="1117777" cy="1476000"/>
            <a:chOff x="3428992" y="1000108"/>
            <a:chExt cx="1117777" cy="1476000"/>
          </a:xfrm>
        </p:grpSpPr>
        <p:pic>
          <p:nvPicPr>
            <p:cNvPr id="67" name="图片 66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8992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" name="Text Box 2"/>
            <p:cNvSpPr txBox="1">
              <a:spLocks noChangeArrowheads="1"/>
            </p:cNvSpPr>
            <p:nvPr/>
          </p:nvSpPr>
          <p:spPr bwMode="auto">
            <a:xfrm>
              <a:off x="3446328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家具定制服务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pic>
        <p:nvPicPr>
          <p:cNvPr id="69" name="图片 68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642" y="833612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 Box 2"/>
          <p:cNvSpPr txBox="1">
            <a:spLocks noChangeArrowheads="1"/>
          </p:cNvSpPr>
          <p:nvPr/>
        </p:nvSpPr>
        <p:spPr bwMode="auto">
          <a:xfrm>
            <a:off x="4661978" y="1882156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生鲜农产品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配送服务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pic>
        <p:nvPicPr>
          <p:cNvPr id="71" name="图片 70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8418" y="833612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5925754" y="1882156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园林绿化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养护服务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7172194" y="833612"/>
            <a:ext cx="1117777" cy="1476000"/>
            <a:chOff x="7172194" y="1071546"/>
            <a:chExt cx="1117777" cy="1476000"/>
          </a:xfrm>
        </p:grpSpPr>
        <p:pic>
          <p:nvPicPr>
            <p:cNvPr id="85" name="图片 84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72194" y="107154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6" name="Text Box 2"/>
            <p:cNvSpPr txBox="1">
              <a:spLocks noChangeArrowheads="1"/>
            </p:cNvSpPr>
            <p:nvPr/>
          </p:nvSpPr>
          <p:spPr bwMode="auto">
            <a:xfrm>
              <a:off x="7206867" y="2228440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团餐餐饮服务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95" name="组合 86"/>
          <p:cNvGrpSpPr/>
          <p:nvPr/>
        </p:nvGrpSpPr>
        <p:grpSpPr>
          <a:xfrm>
            <a:off x="853314" y="2691000"/>
            <a:ext cx="1117777" cy="1476000"/>
            <a:chOff x="853314" y="833612"/>
            <a:chExt cx="1117777" cy="1476000"/>
          </a:xfrm>
        </p:grpSpPr>
        <p:pic>
          <p:nvPicPr>
            <p:cNvPr id="111" name="图片 110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3314" y="833612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" name="Text Box 2"/>
            <p:cNvSpPr txBox="1">
              <a:spLocks noChangeArrowheads="1"/>
            </p:cNvSpPr>
            <p:nvPr/>
          </p:nvSpPr>
          <p:spPr bwMode="auto">
            <a:xfrm>
              <a:off x="870650" y="1990506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餐厅餐饮服务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96" name="组合 87"/>
          <p:cNvGrpSpPr/>
          <p:nvPr/>
        </p:nvGrpSpPr>
        <p:grpSpPr>
          <a:xfrm>
            <a:off x="2117090" y="2691000"/>
            <a:ext cx="1117777" cy="1476000"/>
            <a:chOff x="2285984" y="1000108"/>
            <a:chExt cx="1117777" cy="1476000"/>
          </a:xfrm>
        </p:grpSpPr>
        <p:pic>
          <p:nvPicPr>
            <p:cNvPr id="109" name="图片 108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5984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0" name="Text Box 2"/>
            <p:cNvSpPr txBox="1">
              <a:spLocks noChangeArrowheads="1"/>
            </p:cNvSpPr>
            <p:nvPr/>
          </p:nvSpPr>
          <p:spPr bwMode="auto">
            <a:xfrm>
              <a:off x="2303320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城市配送服务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pic>
        <p:nvPicPr>
          <p:cNvPr id="107" name="图片 106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0866" y="2691000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 Box 2"/>
          <p:cNvSpPr txBox="1">
            <a:spLocks noChangeArrowheads="1"/>
          </p:cNvSpPr>
          <p:nvPr/>
        </p:nvSpPr>
        <p:spPr bwMode="auto">
          <a:xfrm>
            <a:off x="3398202" y="3739544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建筑工程绿色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施工服务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pSp>
        <p:nvGrpSpPr>
          <p:cNvPr id="98" name="组合 89"/>
          <p:cNvGrpSpPr/>
          <p:nvPr/>
        </p:nvGrpSpPr>
        <p:grpSpPr>
          <a:xfrm>
            <a:off x="4644642" y="2691000"/>
            <a:ext cx="1117777" cy="1476000"/>
            <a:chOff x="4786314" y="1000108"/>
            <a:chExt cx="1117777" cy="1476000"/>
          </a:xfrm>
        </p:grpSpPr>
        <p:pic>
          <p:nvPicPr>
            <p:cNvPr id="105" name="图片 104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86314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6" name="Text Box 2"/>
            <p:cNvSpPr txBox="1">
              <a:spLocks noChangeArrowheads="1"/>
            </p:cNvSpPr>
            <p:nvPr/>
          </p:nvSpPr>
          <p:spPr bwMode="auto">
            <a:xfrm>
              <a:off x="4803650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保安服务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99" name="组合 90"/>
          <p:cNvGrpSpPr/>
          <p:nvPr/>
        </p:nvGrpSpPr>
        <p:grpSpPr>
          <a:xfrm>
            <a:off x="5908418" y="2691000"/>
            <a:ext cx="1117777" cy="1476000"/>
            <a:chOff x="6000760" y="1000108"/>
            <a:chExt cx="1117777" cy="1476000"/>
          </a:xfrm>
        </p:grpSpPr>
        <p:pic>
          <p:nvPicPr>
            <p:cNvPr id="103" name="图片 102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00760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" name="Text Box 2"/>
            <p:cNvSpPr txBox="1">
              <a:spLocks noChangeArrowheads="1"/>
            </p:cNvSpPr>
            <p:nvPr/>
          </p:nvSpPr>
          <p:spPr bwMode="auto">
            <a:xfrm>
              <a:off x="6018096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清洁服务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100" name="组合 91"/>
          <p:cNvGrpSpPr/>
          <p:nvPr/>
        </p:nvGrpSpPr>
        <p:grpSpPr>
          <a:xfrm>
            <a:off x="7172194" y="2691000"/>
            <a:ext cx="1117777" cy="1476000"/>
            <a:chOff x="7172194" y="1071546"/>
            <a:chExt cx="1117777" cy="1476000"/>
          </a:xfrm>
        </p:grpSpPr>
        <p:pic>
          <p:nvPicPr>
            <p:cNvPr id="101" name="图片 100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72194" y="107154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" name="Text Box 2"/>
            <p:cNvSpPr txBox="1">
              <a:spLocks noChangeArrowheads="1"/>
            </p:cNvSpPr>
            <p:nvPr/>
          </p:nvSpPr>
          <p:spPr bwMode="auto">
            <a:xfrm>
              <a:off x="7206867" y="2228440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物业服务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114" name="组合 86"/>
          <p:cNvGrpSpPr/>
          <p:nvPr/>
        </p:nvGrpSpPr>
        <p:grpSpPr>
          <a:xfrm>
            <a:off x="853314" y="4548388"/>
            <a:ext cx="1117777" cy="1476000"/>
            <a:chOff x="853314" y="833612"/>
            <a:chExt cx="1117777" cy="1476000"/>
          </a:xfrm>
        </p:grpSpPr>
        <p:pic>
          <p:nvPicPr>
            <p:cNvPr id="130" name="图片 129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3314" y="833612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1" name="Text Box 2"/>
            <p:cNvSpPr txBox="1">
              <a:spLocks noChangeArrowheads="1"/>
            </p:cNvSpPr>
            <p:nvPr/>
          </p:nvSpPr>
          <p:spPr bwMode="auto">
            <a:xfrm>
              <a:off x="870650" y="1990506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履约能力服务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115" name="组合 87"/>
          <p:cNvGrpSpPr/>
          <p:nvPr/>
        </p:nvGrpSpPr>
        <p:grpSpPr>
          <a:xfrm>
            <a:off x="2117090" y="4548388"/>
            <a:ext cx="1117777" cy="1476000"/>
            <a:chOff x="2285984" y="1000108"/>
            <a:chExt cx="1117777" cy="1476000"/>
          </a:xfrm>
        </p:grpSpPr>
        <p:pic>
          <p:nvPicPr>
            <p:cNvPr id="128" name="图片 127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5984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9" name="Text Box 2"/>
            <p:cNvSpPr txBox="1">
              <a:spLocks noChangeArrowheads="1"/>
            </p:cNvSpPr>
            <p:nvPr/>
          </p:nvSpPr>
          <p:spPr bwMode="auto">
            <a:xfrm>
              <a:off x="2303320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乡村民宿服务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pic>
        <p:nvPicPr>
          <p:cNvPr id="126" name="图片 125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0866" y="4548388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Text Box 2"/>
          <p:cNvSpPr txBox="1">
            <a:spLocks noChangeArrowheads="1"/>
          </p:cNvSpPr>
          <p:nvPr/>
        </p:nvSpPr>
        <p:spPr bwMode="auto">
          <a:xfrm>
            <a:off x="3398202" y="5596932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团餐中央厨房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运营服务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31"/>
          <p:cNvGrpSpPr/>
          <p:nvPr/>
        </p:nvGrpSpPr>
        <p:grpSpPr>
          <a:xfrm>
            <a:off x="853314" y="833612"/>
            <a:ext cx="1117777" cy="1476000"/>
            <a:chOff x="853314" y="833612"/>
            <a:chExt cx="1117777" cy="1476000"/>
          </a:xfrm>
        </p:grpSpPr>
        <p:pic>
          <p:nvPicPr>
            <p:cNvPr id="53" name="图片 52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3314" y="833612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Text Box 2"/>
            <p:cNvSpPr txBox="1">
              <a:spLocks noChangeArrowheads="1"/>
            </p:cNvSpPr>
            <p:nvPr/>
          </p:nvSpPr>
          <p:spPr bwMode="auto">
            <a:xfrm>
              <a:off x="870650" y="1990506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商品售后服务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pic>
        <p:nvPicPr>
          <p:cNvPr id="65" name="图片 64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7090" y="833612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Text Box 2"/>
          <p:cNvSpPr txBox="1">
            <a:spLocks noChangeArrowheads="1"/>
          </p:cNvSpPr>
          <p:nvPr/>
        </p:nvSpPr>
        <p:spPr bwMode="auto">
          <a:xfrm>
            <a:off x="2134426" y="1882156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商业企业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品牌服务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pSp>
        <p:nvGrpSpPr>
          <p:cNvPr id="3" name="组合 88"/>
          <p:cNvGrpSpPr/>
          <p:nvPr/>
        </p:nvGrpSpPr>
        <p:grpSpPr>
          <a:xfrm>
            <a:off x="3380866" y="833612"/>
            <a:ext cx="1117777" cy="1476000"/>
            <a:chOff x="3428992" y="1000108"/>
            <a:chExt cx="1117777" cy="1476000"/>
          </a:xfrm>
        </p:grpSpPr>
        <p:pic>
          <p:nvPicPr>
            <p:cNvPr id="67" name="图片 66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8992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" name="Text Box 2"/>
            <p:cNvSpPr txBox="1">
              <a:spLocks noChangeArrowheads="1"/>
            </p:cNvSpPr>
            <p:nvPr/>
          </p:nvSpPr>
          <p:spPr bwMode="auto">
            <a:xfrm>
              <a:off x="3446328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家具定制服务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pic>
        <p:nvPicPr>
          <p:cNvPr id="69" name="图片 68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642" y="833612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 Box 2"/>
          <p:cNvSpPr txBox="1">
            <a:spLocks noChangeArrowheads="1"/>
          </p:cNvSpPr>
          <p:nvPr/>
        </p:nvSpPr>
        <p:spPr bwMode="auto">
          <a:xfrm>
            <a:off x="4661978" y="1882156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生鲜农产品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配送服务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pic>
        <p:nvPicPr>
          <p:cNvPr id="71" name="图片 70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8418" y="833612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5925754" y="1882156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园林绿化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养护服务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pSp>
        <p:nvGrpSpPr>
          <p:cNvPr id="4" name="组合 91"/>
          <p:cNvGrpSpPr/>
          <p:nvPr/>
        </p:nvGrpSpPr>
        <p:grpSpPr>
          <a:xfrm>
            <a:off x="7172194" y="833612"/>
            <a:ext cx="1117777" cy="1476000"/>
            <a:chOff x="7172194" y="1071546"/>
            <a:chExt cx="1117777" cy="1476000"/>
          </a:xfrm>
        </p:grpSpPr>
        <p:pic>
          <p:nvPicPr>
            <p:cNvPr id="85" name="图片 84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72194" y="107154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6" name="Text Box 2"/>
            <p:cNvSpPr txBox="1">
              <a:spLocks noChangeArrowheads="1"/>
            </p:cNvSpPr>
            <p:nvPr/>
          </p:nvSpPr>
          <p:spPr bwMode="auto">
            <a:xfrm>
              <a:off x="7206867" y="2228440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团餐餐饮服务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5" name="组合 86"/>
          <p:cNvGrpSpPr/>
          <p:nvPr/>
        </p:nvGrpSpPr>
        <p:grpSpPr>
          <a:xfrm>
            <a:off x="853314" y="2691000"/>
            <a:ext cx="1117777" cy="1476000"/>
            <a:chOff x="853314" y="833612"/>
            <a:chExt cx="1117777" cy="1476000"/>
          </a:xfrm>
        </p:grpSpPr>
        <p:pic>
          <p:nvPicPr>
            <p:cNvPr id="111" name="图片 110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3314" y="833612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" name="Text Box 2"/>
            <p:cNvSpPr txBox="1">
              <a:spLocks noChangeArrowheads="1"/>
            </p:cNvSpPr>
            <p:nvPr/>
          </p:nvSpPr>
          <p:spPr bwMode="auto">
            <a:xfrm>
              <a:off x="870650" y="1990506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餐厅餐饮服务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6" name="组合 87"/>
          <p:cNvGrpSpPr/>
          <p:nvPr/>
        </p:nvGrpSpPr>
        <p:grpSpPr>
          <a:xfrm>
            <a:off x="2117090" y="2691000"/>
            <a:ext cx="1117777" cy="1476000"/>
            <a:chOff x="2285984" y="1000108"/>
            <a:chExt cx="1117777" cy="1476000"/>
          </a:xfrm>
        </p:grpSpPr>
        <p:pic>
          <p:nvPicPr>
            <p:cNvPr id="109" name="图片 108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5984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0" name="Text Box 2"/>
            <p:cNvSpPr txBox="1">
              <a:spLocks noChangeArrowheads="1"/>
            </p:cNvSpPr>
            <p:nvPr/>
          </p:nvSpPr>
          <p:spPr bwMode="auto">
            <a:xfrm>
              <a:off x="2303320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城市配送服务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pic>
        <p:nvPicPr>
          <p:cNvPr id="107" name="图片 106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0866" y="2691000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 Box 2"/>
          <p:cNvSpPr txBox="1">
            <a:spLocks noChangeArrowheads="1"/>
          </p:cNvSpPr>
          <p:nvPr/>
        </p:nvSpPr>
        <p:spPr bwMode="auto">
          <a:xfrm>
            <a:off x="3398202" y="3739544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建筑工程绿色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施工服务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pSp>
        <p:nvGrpSpPr>
          <p:cNvPr id="7" name="组合 89"/>
          <p:cNvGrpSpPr/>
          <p:nvPr/>
        </p:nvGrpSpPr>
        <p:grpSpPr>
          <a:xfrm>
            <a:off x="4644642" y="2691000"/>
            <a:ext cx="1117777" cy="1476000"/>
            <a:chOff x="4786314" y="1000108"/>
            <a:chExt cx="1117777" cy="1476000"/>
          </a:xfrm>
        </p:grpSpPr>
        <p:pic>
          <p:nvPicPr>
            <p:cNvPr id="105" name="图片 104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86314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6" name="Text Box 2"/>
            <p:cNvSpPr txBox="1">
              <a:spLocks noChangeArrowheads="1"/>
            </p:cNvSpPr>
            <p:nvPr/>
          </p:nvSpPr>
          <p:spPr bwMode="auto">
            <a:xfrm>
              <a:off x="4803650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保安服务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8" name="组合 90"/>
          <p:cNvGrpSpPr/>
          <p:nvPr/>
        </p:nvGrpSpPr>
        <p:grpSpPr>
          <a:xfrm>
            <a:off x="5908418" y="2691000"/>
            <a:ext cx="1117777" cy="1476000"/>
            <a:chOff x="6000760" y="1000108"/>
            <a:chExt cx="1117777" cy="1476000"/>
          </a:xfrm>
        </p:grpSpPr>
        <p:pic>
          <p:nvPicPr>
            <p:cNvPr id="103" name="图片 102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00760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" name="Text Box 2"/>
            <p:cNvSpPr txBox="1">
              <a:spLocks noChangeArrowheads="1"/>
            </p:cNvSpPr>
            <p:nvPr/>
          </p:nvSpPr>
          <p:spPr bwMode="auto">
            <a:xfrm>
              <a:off x="6018096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清洁服务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9" name="组合 91"/>
          <p:cNvGrpSpPr/>
          <p:nvPr/>
        </p:nvGrpSpPr>
        <p:grpSpPr>
          <a:xfrm>
            <a:off x="7172194" y="2691000"/>
            <a:ext cx="1117777" cy="1476000"/>
            <a:chOff x="7172194" y="1071546"/>
            <a:chExt cx="1117777" cy="1476000"/>
          </a:xfrm>
        </p:grpSpPr>
        <p:pic>
          <p:nvPicPr>
            <p:cNvPr id="101" name="图片 100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72194" y="1071546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" name="Text Box 2"/>
            <p:cNvSpPr txBox="1">
              <a:spLocks noChangeArrowheads="1"/>
            </p:cNvSpPr>
            <p:nvPr/>
          </p:nvSpPr>
          <p:spPr bwMode="auto">
            <a:xfrm>
              <a:off x="7206867" y="2228440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物业服务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10" name="组合 86"/>
          <p:cNvGrpSpPr/>
          <p:nvPr/>
        </p:nvGrpSpPr>
        <p:grpSpPr>
          <a:xfrm>
            <a:off x="853314" y="4548388"/>
            <a:ext cx="1117777" cy="1476000"/>
            <a:chOff x="853314" y="833612"/>
            <a:chExt cx="1117777" cy="1476000"/>
          </a:xfrm>
        </p:grpSpPr>
        <p:pic>
          <p:nvPicPr>
            <p:cNvPr id="130" name="图片 129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3314" y="833612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1" name="Text Box 2"/>
            <p:cNvSpPr txBox="1">
              <a:spLocks noChangeArrowheads="1"/>
            </p:cNvSpPr>
            <p:nvPr/>
          </p:nvSpPr>
          <p:spPr bwMode="auto">
            <a:xfrm>
              <a:off x="870650" y="1990506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履约能力服务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grpSp>
        <p:nvGrpSpPr>
          <p:cNvPr id="11" name="组合 87"/>
          <p:cNvGrpSpPr/>
          <p:nvPr/>
        </p:nvGrpSpPr>
        <p:grpSpPr>
          <a:xfrm>
            <a:off x="2117090" y="4548388"/>
            <a:ext cx="1117777" cy="1476000"/>
            <a:chOff x="2285984" y="1000108"/>
            <a:chExt cx="1117777" cy="1476000"/>
          </a:xfrm>
        </p:grpSpPr>
        <p:pic>
          <p:nvPicPr>
            <p:cNvPr id="128" name="图片 127" descr="CICC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5984" y="1000108"/>
              <a:ext cx="1117777" cy="14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9" name="Text Box 2"/>
            <p:cNvSpPr txBox="1">
              <a:spLocks noChangeArrowheads="1"/>
            </p:cNvSpPr>
            <p:nvPr/>
          </p:nvSpPr>
          <p:spPr bwMode="auto">
            <a:xfrm>
              <a:off x="2303320" y="2157002"/>
              <a:ext cx="108310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0C4F9F"/>
                  </a:solidFill>
                  <a:effectLst/>
                  <a:latin typeface="黑体" pitchFamily="49" charset="-122"/>
                  <a:ea typeface="黑体" pitchFamily="49" charset="-122"/>
                  <a:cs typeface="宋体" pitchFamily="2" charset="-122"/>
                </a:rPr>
                <a:t>乡村民宿服务</a:t>
              </a:r>
              <a:endParaRPr kumimoji="0" lang="zh-CN" altLang="zh-CN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endParaRPr>
            </a:p>
          </p:txBody>
        </p:sp>
      </p:grpSp>
      <p:pic>
        <p:nvPicPr>
          <p:cNvPr id="126" name="图片 125" descr="CIC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0866" y="4548388"/>
            <a:ext cx="1117777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Text Box 2"/>
          <p:cNvSpPr txBox="1">
            <a:spLocks noChangeArrowheads="1"/>
          </p:cNvSpPr>
          <p:nvPr/>
        </p:nvSpPr>
        <p:spPr bwMode="auto">
          <a:xfrm>
            <a:off x="3398202" y="5596932"/>
            <a:ext cx="1083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团餐中央厨房</a:t>
            </a:r>
            <a:endParaRPr kumimoji="0" lang="en-US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0C4F9F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运营服务</a:t>
            </a:r>
            <a:endParaRPr kumimoji="0" lang="zh-CN" altLang="zh-CN" sz="1200" b="1" i="0" u="none" strike="noStrike" cap="none" normalizeH="0" baseline="0" dirty="0" smtClean="0">
              <a:ln>
                <a:noFill/>
              </a:ln>
              <a:solidFill>
                <a:srgbClr val="0C4F9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135</Words>
  <Application>Microsoft Office PowerPoint</Application>
  <PresentationFormat>全屏显示(4:3)</PresentationFormat>
  <Paragraphs>72</Paragraphs>
  <Slides>4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幻灯片 1</vt:lpstr>
      <vt:lpstr>幻灯片 2</vt:lpstr>
      <vt:lpstr>幻灯片 3</vt:lpstr>
      <vt:lpstr>幻灯片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1</dc:creator>
  <cp:lastModifiedBy>1</cp:lastModifiedBy>
  <cp:revision>22</cp:revision>
  <dcterms:created xsi:type="dcterms:W3CDTF">2026-08-31T02:56:14Z</dcterms:created>
  <dcterms:modified xsi:type="dcterms:W3CDTF">2026-08-31T06:58:05Z</dcterms:modified>
</cp:coreProperties>
</file>